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89" r:id="rId14"/>
    <p:sldId id="290" r:id="rId15"/>
    <p:sldId id="275" r:id="rId16"/>
    <p:sldId id="276" r:id="rId17"/>
    <p:sldId id="277" r:id="rId18"/>
    <p:sldId id="278" r:id="rId19"/>
    <p:sldId id="279" r:id="rId20"/>
    <p:sldId id="280" r:id="rId21"/>
    <p:sldId id="295" r:id="rId22"/>
    <p:sldId id="283" r:id="rId23"/>
    <p:sldId id="288" r:id="rId24"/>
    <p:sldId id="291" r:id="rId25"/>
    <p:sldId id="292" r:id="rId26"/>
    <p:sldId id="293" r:id="rId27"/>
    <p:sldId id="294" r:id="rId28"/>
    <p:sldId id="287" r:id="rId29"/>
    <p:sldId id="282" r:id="rId30"/>
    <p:sldId id="256" r:id="rId31"/>
    <p:sldId id="262" r:id="rId32"/>
    <p:sldId id="263" r:id="rId33"/>
    <p:sldId id="259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382" autoAdjust="0"/>
  </p:normalViewPr>
  <p:slideViewPr>
    <p:cSldViewPr>
      <p:cViewPr>
        <p:scale>
          <a:sx n="100" d="100"/>
          <a:sy n="100" d="100"/>
        </p:scale>
        <p:origin x="-946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F1103-8B98-412D-8B9A-21F4C2288B26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952DB-C854-49F0-98A6-4A7B1A9FCB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52128"/>
          </a:xfrm>
        </p:spPr>
        <p:txBody>
          <a:bodyPr>
            <a:normAutofit/>
          </a:bodyPr>
          <a:lstStyle/>
          <a:p>
            <a:r>
              <a:rPr lang="zh-CN" altLang="en-US" sz="4800" b="1" dirty="0" smtClean="0"/>
              <a:t>智慧让城市腾飞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792088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zh-CN" altLang="en-US" sz="4000" b="1" dirty="0" smtClean="0">
                <a:latin typeface="+mj-ea"/>
                <a:ea typeface="+mj-ea"/>
              </a:rPr>
              <a:t>超频</a:t>
            </a:r>
            <a:r>
              <a:rPr lang="en-US" altLang="zh-CN" sz="4000" b="1" dirty="0" smtClean="0">
                <a:latin typeface="+mj-ea"/>
                <a:ea typeface="+mj-ea"/>
              </a:rPr>
              <a:t>3物联网解决方案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053217"/>
            <a:ext cx="5400600" cy="289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AutoShape 2" descr="http://img4.imgtn.bdimg.com/it/u=3457769134,2588126309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AutoShape 4" descr="http://img4.imgtn.bdimg.com/it/u=3457769134,2588126309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4" name="AutoShape 6" descr="http://img4.imgtn.bdimg.com/it/u=3457769134,2588126309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智慧灯杆：雷达监测设备介绍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雷达监测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雷达监测设备介绍：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</a:t>
            </a:r>
            <a:r>
              <a:rPr lang="zh-CN" altLang="en-US" sz="1400" b="1" dirty="0" smtClean="0">
                <a:latin typeface="+mj-ea"/>
                <a:ea typeface="+mj-ea"/>
              </a:rPr>
              <a:t>智能采集区域内人群密度，分析判断人群流动通畅、拥挤或局部阻滞等状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    </a:t>
            </a:r>
            <a:r>
              <a:rPr lang="zh-CN" altLang="en-US" sz="1400" b="1" dirty="0" smtClean="0">
                <a:latin typeface="+mj-ea"/>
                <a:ea typeface="+mj-ea"/>
              </a:rPr>
              <a:t>况，对短时人群聚集态势进行预测，向政府管理部门提供人群风险的报警、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   </a:t>
            </a:r>
            <a:r>
              <a:rPr lang="zh-CN" altLang="en-US" sz="1400" b="1" dirty="0" smtClean="0">
                <a:latin typeface="+mj-ea"/>
                <a:ea typeface="+mj-ea"/>
              </a:rPr>
              <a:t>预警、疏导策略等集成解决方案。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2，实现设备间的联动规则配置，实现设备间的联动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88678"/>
            <a:ext cx="9144000" cy="12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22887" y="2996952"/>
            <a:ext cx="1021114" cy="260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012192"/>
            <a:ext cx="8100392" cy="25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268917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雷达散点图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8384" y="2659772"/>
            <a:ext cx="111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雷达统计图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智慧灯杆：公共</a:t>
            </a:r>
            <a:r>
              <a:rPr lang="en-US" altLang="zh-CN" b="1" dirty="0" smtClean="0">
                <a:latin typeface="+mj-ea"/>
              </a:rPr>
              <a:t>Wi-Fi</a:t>
            </a:r>
            <a:r>
              <a:rPr lang="zh-CN" altLang="en-US" b="1" dirty="0" smtClean="0">
                <a:latin typeface="+mj-ea"/>
              </a:rPr>
              <a:t>设备介绍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公共</a:t>
            </a:r>
            <a:r>
              <a:rPr lang="en-US" altLang="zh-CN" b="1" dirty="0" smtClean="0">
                <a:solidFill>
                  <a:schemeClr val="bg2"/>
                </a:solidFill>
                <a:latin typeface="+mj-ea"/>
              </a:rPr>
              <a:t>Wi-Fi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公共</a:t>
            </a:r>
            <a:r>
              <a:rPr lang="en-US" altLang="zh-CN" sz="1400" b="1" dirty="0" smtClean="0">
                <a:latin typeface="+mj-ea"/>
                <a:ea typeface="+mj-ea"/>
              </a:rPr>
              <a:t>Wi-Fi</a:t>
            </a:r>
            <a:r>
              <a:rPr lang="zh-CN" altLang="en-US" sz="1400" b="1" dirty="0" smtClean="0">
                <a:latin typeface="+mj-ea"/>
                <a:ea typeface="+mj-ea"/>
              </a:rPr>
              <a:t>设备介绍：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</a:t>
            </a:r>
            <a:r>
              <a:rPr lang="zh-CN" altLang="en-US" sz="1400" b="1" dirty="0" smtClean="0">
                <a:latin typeface="+mj-ea"/>
                <a:ea typeface="+mj-ea"/>
              </a:rPr>
              <a:t>严格遵循互联网安全保护技术措施规定，为民众提供安全、快捷、畅通的 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   </a:t>
            </a:r>
            <a:r>
              <a:rPr lang="zh-CN" altLang="en-US" sz="1400" b="1" dirty="0" smtClean="0">
                <a:latin typeface="+mj-ea"/>
                <a:ea typeface="+mj-ea"/>
              </a:rPr>
              <a:t> 免费上网服务。记录、跟踪网络运行状态，监测、记录网络安全事件等安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   </a:t>
            </a:r>
            <a:r>
              <a:rPr lang="zh-CN" altLang="en-US" sz="1400" b="1" dirty="0" smtClean="0">
                <a:latin typeface="+mj-ea"/>
                <a:ea typeface="+mj-ea"/>
              </a:rPr>
              <a:t>全审计，实现民众上网行为可追溯、舆情信息可控制。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zh-CN" altLang="en-US" sz="1400" b="1" dirty="0" smtClean="0">
                <a:latin typeface="+mj-ea"/>
                <a:ea typeface="+mj-ea"/>
              </a:rPr>
              <a:t> </a:t>
            </a:r>
            <a:r>
              <a:rPr lang="en-US" altLang="zh-CN" sz="1400" b="1" dirty="0" smtClean="0">
                <a:latin typeface="+mj-ea"/>
                <a:ea typeface="+mj-ea"/>
              </a:rPr>
              <a:t>2，实现设备间的联动规则配置，实现设备间的联动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276872"/>
            <a:ext cx="9144000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09120"/>
            <a:ext cx="914400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0"/>
            <a:ext cx="9144000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智慧灯杆：联动管理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联动管理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联动管理：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1，实现单杆设备上的联动规则配置，实现设备间的联动。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2，实现双杆设备上的联动规则配置，实现设备间的联动。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3，设备触发后，规则引擎实现设备间的联动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22592"/>
            <a:ext cx="9144000" cy="82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3168352"/>
            <a:ext cx="9144000" cy="368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</a:t>
            </a:r>
            <a:r>
              <a:rPr lang="zh-CN" altLang="en-US" b="1" dirty="0" smtClean="0">
                <a:latin typeface="+mj-ea"/>
              </a:rPr>
              <a:t>：灯杆管理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灯杆管理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24136" y="1075596"/>
            <a:ext cx="79563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灯杆管理</a:t>
            </a:r>
            <a:r>
              <a:rPr lang="zh-CN" altLang="en-US" sz="1400" b="1" dirty="0" smtClean="0">
                <a:latin typeface="+mj-ea"/>
                <a:ea typeface="+mj-ea"/>
              </a:rPr>
              <a:t>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</a:t>
            </a:r>
            <a:r>
              <a:rPr lang="en-US" altLang="zh-CN" sz="1400" b="1" dirty="0" smtClean="0">
                <a:latin typeface="+mj-ea"/>
                <a:ea typeface="+mj-ea"/>
              </a:rPr>
              <a:t>，</a:t>
            </a:r>
            <a:r>
              <a:rPr lang="zh-CN" altLang="en-US" sz="1400" b="1" dirty="0" smtClean="0">
                <a:latin typeface="+mj-ea"/>
                <a:ea typeface="+mj-ea"/>
              </a:rPr>
              <a:t>智慧灯杆是物联网在城市中的重点应用领域，因智慧路灯具有通电、联网、分布广泛可渗入到城市的各个角落等特点，而被视为万物联网的必要基础设施</a:t>
            </a:r>
            <a:r>
              <a:rPr lang="en-US" altLang="zh-CN" sz="1400" b="1" dirty="0" smtClean="0">
                <a:latin typeface="+mj-ea"/>
                <a:ea typeface="+mj-ea"/>
              </a:rPr>
              <a:t>。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2</a:t>
            </a:r>
            <a:r>
              <a:rPr lang="en-US" altLang="zh-CN" sz="1400" b="1" dirty="0" smtClean="0">
                <a:latin typeface="+mj-ea"/>
                <a:ea typeface="+mj-ea"/>
              </a:rPr>
              <a:t>，</a:t>
            </a:r>
            <a:r>
              <a:rPr lang="zh-CN" altLang="en-US" sz="1400" b="1" dirty="0" smtClean="0">
                <a:latin typeface="+mj-ea"/>
                <a:ea typeface="+mj-ea"/>
              </a:rPr>
              <a:t>智慧灯杆可</a:t>
            </a:r>
            <a:r>
              <a:rPr lang="zh-CN" altLang="en-US" sz="1400" b="1" dirty="0" smtClean="0">
                <a:latin typeface="+mj-ea"/>
                <a:ea typeface="+mj-ea"/>
              </a:rPr>
              <a:t>承载各种功能：</a:t>
            </a:r>
            <a:r>
              <a:rPr lang="zh-CN" altLang="en-US" sz="1400" b="1" dirty="0" smtClean="0">
                <a:latin typeface="+mj-ea"/>
                <a:ea typeface="+mj-ea"/>
              </a:rPr>
              <a:t>如智慧路灯、视频</a:t>
            </a:r>
            <a:r>
              <a:rPr lang="zh-CN" altLang="en-US" sz="1400" b="1" dirty="0" smtClean="0">
                <a:latin typeface="+mj-ea"/>
                <a:ea typeface="+mj-ea"/>
              </a:rPr>
              <a:t>监控、</a:t>
            </a:r>
            <a:r>
              <a:rPr lang="en-US" altLang="zh-CN" sz="1400" b="1" dirty="0" smtClean="0">
                <a:latin typeface="+mj-ea"/>
                <a:ea typeface="+mj-ea"/>
              </a:rPr>
              <a:t>LED</a:t>
            </a:r>
            <a:r>
              <a:rPr lang="zh-CN" altLang="en-US" sz="1400" b="1" dirty="0" smtClean="0">
                <a:latin typeface="+mj-ea"/>
                <a:ea typeface="+mj-ea"/>
              </a:rPr>
              <a:t>信息</a:t>
            </a:r>
            <a:r>
              <a:rPr lang="zh-CN" altLang="en-US" sz="1400" b="1" dirty="0" smtClean="0">
                <a:latin typeface="+mj-ea"/>
                <a:ea typeface="+mj-ea"/>
              </a:rPr>
              <a:t>发布、环境监测、</a:t>
            </a:r>
            <a:r>
              <a:rPr lang="zh-CN" altLang="en-US" sz="1400" b="1" dirty="0" smtClean="0">
                <a:latin typeface="+mj-ea"/>
                <a:ea typeface="+mj-ea"/>
              </a:rPr>
              <a:t>远程广播</a:t>
            </a:r>
            <a:r>
              <a:rPr lang="zh-CN" altLang="en-US" sz="1400" b="1" dirty="0" smtClean="0">
                <a:latin typeface="+mj-ea"/>
                <a:ea typeface="+mj-ea"/>
              </a:rPr>
              <a:t>、一键求助、</a:t>
            </a:r>
            <a:r>
              <a:rPr lang="en-US" altLang="zh-CN" sz="1400" b="1" dirty="0" err="1" smtClean="0">
                <a:latin typeface="+mj-ea"/>
                <a:ea typeface="+mj-ea"/>
              </a:rPr>
              <a:t>WIFI、充电桩</a:t>
            </a:r>
            <a:r>
              <a:rPr lang="zh-CN" altLang="en-US" sz="1400" b="1" dirty="0" smtClean="0">
                <a:latin typeface="+mj-ea"/>
                <a:ea typeface="+mj-ea"/>
              </a:rPr>
              <a:t>等</a:t>
            </a:r>
            <a:r>
              <a:rPr lang="zh-CN" altLang="en-US" sz="1400" b="1" dirty="0" smtClean="0">
                <a:latin typeface="+mj-ea"/>
                <a:ea typeface="+mj-ea"/>
              </a:rPr>
              <a:t>，助力平安城市和智慧园区的</a:t>
            </a:r>
            <a:r>
              <a:rPr lang="zh-CN" altLang="en-US" sz="1400" b="1" dirty="0" smtClean="0">
                <a:latin typeface="+mj-ea"/>
                <a:ea typeface="+mj-ea"/>
              </a:rPr>
              <a:t>建设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3，智慧灯杆上可添加各种设备及控制操作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2924944"/>
            <a:ext cx="536408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C:\Users\ADMINI~1\AppData\Local\Temp\1573025545(1)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364088" y="2924944"/>
            <a:ext cx="3779912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0" y="4365104"/>
            <a:ext cx="3923928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</a:t>
            </a:r>
            <a:r>
              <a:rPr lang="zh-CN" altLang="en-US" b="1" dirty="0" smtClean="0">
                <a:latin typeface="+mj-ea"/>
              </a:rPr>
              <a:t>：设备管理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设备</a:t>
            </a:r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管理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24136" y="1075596"/>
            <a:ext cx="79198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设备</a:t>
            </a:r>
            <a:r>
              <a:rPr lang="zh-CN" altLang="en-US" sz="1400" b="1" dirty="0" smtClean="0">
                <a:latin typeface="+mj-ea"/>
                <a:ea typeface="+mj-ea"/>
              </a:rPr>
              <a:t>管理</a:t>
            </a:r>
            <a:r>
              <a:rPr lang="zh-CN" altLang="en-US" sz="1400" b="1" dirty="0" smtClean="0">
                <a:latin typeface="+mj-ea"/>
                <a:ea typeface="+mj-ea"/>
              </a:rPr>
              <a:t>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1，设备包括：</a:t>
            </a:r>
            <a:r>
              <a:rPr lang="zh-CN" altLang="en-US" sz="1400" b="1" dirty="0" smtClean="0">
                <a:latin typeface="+mj-ea"/>
                <a:ea typeface="+mj-ea"/>
              </a:rPr>
              <a:t>智慧路灯、视频</a:t>
            </a:r>
            <a:r>
              <a:rPr lang="zh-CN" altLang="en-US" sz="1400" b="1" dirty="0" smtClean="0">
                <a:latin typeface="+mj-ea"/>
                <a:ea typeface="+mj-ea"/>
              </a:rPr>
              <a:t>监控、</a:t>
            </a:r>
            <a:r>
              <a:rPr lang="en-US" altLang="zh-CN" sz="1400" b="1" dirty="0" smtClean="0">
                <a:latin typeface="+mj-ea"/>
                <a:ea typeface="+mj-ea"/>
              </a:rPr>
              <a:t>LED</a:t>
            </a:r>
            <a:r>
              <a:rPr lang="zh-CN" altLang="en-US" sz="1400" b="1" dirty="0" smtClean="0">
                <a:latin typeface="+mj-ea"/>
                <a:ea typeface="+mj-ea"/>
              </a:rPr>
              <a:t>信息</a:t>
            </a:r>
            <a:r>
              <a:rPr lang="zh-CN" altLang="en-US" sz="1400" b="1" dirty="0" smtClean="0">
                <a:latin typeface="+mj-ea"/>
                <a:ea typeface="+mj-ea"/>
              </a:rPr>
              <a:t>发布、环境监测、</a:t>
            </a:r>
            <a:r>
              <a:rPr lang="zh-CN" altLang="en-US" sz="1400" b="1" dirty="0" smtClean="0">
                <a:latin typeface="+mj-ea"/>
                <a:ea typeface="+mj-ea"/>
              </a:rPr>
              <a:t>远程广播</a:t>
            </a:r>
            <a:r>
              <a:rPr lang="zh-CN" altLang="en-US" sz="1400" b="1" dirty="0" smtClean="0">
                <a:latin typeface="+mj-ea"/>
                <a:ea typeface="+mj-ea"/>
              </a:rPr>
              <a:t>、雷达监测，一键求助、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</a:t>
            </a:r>
            <a:r>
              <a:rPr lang="en-US" altLang="zh-CN" sz="1400" b="1" dirty="0" smtClean="0">
                <a:latin typeface="+mj-ea"/>
                <a:ea typeface="+mj-ea"/>
              </a:rPr>
              <a:t>    </a:t>
            </a:r>
            <a:r>
              <a:rPr lang="zh-CN" altLang="en-US" sz="1400" b="1" dirty="0" smtClean="0">
                <a:latin typeface="+mj-ea"/>
                <a:ea typeface="+mj-ea"/>
              </a:rPr>
              <a:t>公共</a:t>
            </a:r>
            <a:r>
              <a:rPr lang="en-US" altLang="zh-CN" sz="1400" b="1" dirty="0" err="1" smtClean="0">
                <a:latin typeface="+mj-ea"/>
                <a:ea typeface="+mj-ea"/>
              </a:rPr>
              <a:t>WIFI、充电桩，PLC控制器，盒子-网关，灯杆</a:t>
            </a:r>
            <a:r>
              <a:rPr lang="zh-CN" altLang="en-US" sz="1400" b="1" dirty="0" smtClean="0">
                <a:latin typeface="+mj-ea"/>
                <a:ea typeface="+mj-ea"/>
              </a:rPr>
              <a:t>等设备管理。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2，</a:t>
            </a:r>
            <a:r>
              <a:rPr lang="zh-CN" altLang="en-US" sz="1400" b="1" dirty="0" smtClean="0">
                <a:latin typeface="+mj-ea"/>
                <a:ea typeface="+mj-ea"/>
              </a:rPr>
              <a:t>进行设备信息的收集、传输、储存、加工、分析、预测、更新和维护， 以战略竞优、提高</a:t>
            </a:r>
            <a:r>
              <a:rPr lang="zh-CN" altLang="en-US" sz="1400" b="1" dirty="0" smtClean="0">
                <a:latin typeface="+mj-ea"/>
                <a:ea typeface="+mj-ea"/>
              </a:rPr>
              <a:t>设备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</a:t>
            </a:r>
            <a:r>
              <a:rPr lang="en-US" altLang="zh-CN" sz="1400" b="1" dirty="0" smtClean="0">
                <a:latin typeface="+mj-ea"/>
                <a:ea typeface="+mj-ea"/>
              </a:rPr>
              <a:t>    </a:t>
            </a:r>
            <a:r>
              <a:rPr lang="zh-CN" altLang="en-US" sz="1400" b="1" dirty="0" smtClean="0">
                <a:latin typeface="+mj-ea"/>
                <a:ea typeface="+mj-ea"/>
              </a:rPr>
              <a:t>工作效率</a:t>
            </a:r>
            <a:r>
              <a:rPr lang="zh-CN" altLang="en-US" sz="1400" b="1" dirty="0" smtClean="0">
                <a:latin typeface="+mj-ea"/>
                <a:ea typeface="+mj-ea"/>
              </a:rPr>
              <a:t>和维护维修效率为目的，支持高层决策、中层控制、基层运作的</a:t>
            </a:r>
            <a:r>
              <a:rPr lang="zh-CN" altLang="en-US" sz="1400" b="1" dirty="0" smtClean="0">
                <a:latin typeface="+mj-ea"/>
                <a:ea typeface="+mj-ea"/>
              </a:rPr>
              <a:t>集成化智能管理系统。</a:t>
            </a:r>
            <a:endParaRPr lang="en-US" altLang="zh-CN" sz="14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76872"/>
            <a:ext cx="9144000" cy="1291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智慧灯杆：运维管理</a:t>
            </a:r>
            <a:r>
              <a:rPr lang="en-US" altLang="zh-CN" b="1" dirty="0" smtClean="0">
                <a:latin typeface="+mj-ea"/>
              </a:rPr>
              <a:t>-</a:t>
            </a:r>
            <a:r>
              <a:rPr lang="zh-CN" altLang="en-US" b="1" dirty="0" smtClean="0">
                <a:latin typeface="+mj-ea"/>
              </a:rPr>
              <a:t>巡检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运维管理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巡检：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1，为保证设备的安全运行，管理人员制定巡检任务计划。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2，将巡检计划产生工单派送，实施对设备稽查，并将稽查的数据上报，以便管理人员监控。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506530"/>
            <a:ext cx="4788023" cy="264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chemeClr val="tx1">
                <a:lumMod val="85000"/>
              </a:scheme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9072" y="2515720"/>
            <a:ext cx="4344928" cy="264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151011"/>
            <a:ext cx="9144000" cy="173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智慧灯杆：运维管理</a:t>
            </a:r>
            <a:r>
              <a:rPr lang="en-US" altLang="zh-CN" b="1" dirty="0" smtClean="0">
                <a:latin typeface="+mj-ea"/>
              </a:rPr>
              <a:t>-</a:t>
            </a:r>
            <a:r>
              <a:rPr lang="zh-CN" altLang="en-US" b="1" dirty="0" smtClean="0">
                <a:latin typeface="+mj-ea"/>
              </a:rPr>
              <a:t>工单派送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运维管理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工单派送：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1，实现对工单的派送，详细检测设备的运行情况；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2，对故障的设备实现维修及保养，确认设备的正常运行。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04864"/>
            <a:ext cx="9144000" cy="156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智慧灯杆：系统管理</a:t>
            </a:r>
            <a:r>
              <a:rPr lang="en-US" altLang="zh-CN" b="1" dirty="0" smtClean="0">
                <a:latin typeface="+mj-ea"/>
              </a:rPr>
              <a:t>-</a:t>
            </a:r>
            <a:r>
              <a:rPr lang="zh-CN" altLang="en-US" b="1" dirty="0" smtClean="0">
                <a:latin typeface="+mj-ea"/>
              </a:rPr>
              <a:t>用户管理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系统管理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用户管理：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1，维护用户信息，并分配项目，确认合法的用户登入系统。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2，实现对用户的数据权限的分配。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42115"/>
            <a:ext cx="9144000" cy="193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77072"/>
            <a:ext cx="9144000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智慧灯杆：系统管理</a:t>
            </a:r>
            <a:r>
              <a:rPr lang="en-US" altLang="zh-CN" b="1" dirty="0" smtClean="0">
                <a:latin typeface="+mj-ea"/>
              </a:rPr>
              <a:t>-</a:t>
            </a:r>
            <a:r>
              <a:rPr lang="zh-CN" altLang="en-US" b="1" dirty="0" smtClean="0">
                <a:latin typeface="+mj-ea"/>
              </a:rPr>
              <a:t>角色管理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系统管理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角色管理：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1，定义系统的角色。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2，分配角色的菜单权限及功能权限。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04864"/>
            <a:ext cx="9144000" cy="196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21089"/>
            <a:ext cx="914400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智慧灯杆：系统管理</a:t>
            </a:r>
            <a:r>
              <a:rPr lang="en-US" altLang="zh-CN" b="1" dirty="0" smtClean="0">
                <a:latin typeface="+mj-ea"/>
              </a:rPr>
              <a:t>-</a:t>
            </a:r>
            <a:r>
              <a:rPr lang="zh-CN" altLang="en-US" b="1" dirty="0" smtClean="0">
                <a:latin typeface="+mj-ea"/>
              </a:rPr>
              <a:t>菜单栏目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系统管理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菜单、子菜单及功能</a:t>
            </a:r>
            <a:r>
              <a:rPr lang="en-US" altLang="zh-CN" sz="1400" b="1" dirty="0" err="1" smtClean="0">
                <a:latin typeface="+mj-ea"/>
                <a:ea typeface="+mj-ea"/>
              </a:rPr>
              <a:t>API定义</a:t>
            </a:r>
            <a:r>
              <a:rPr lang="zh-CN" altLang="en-US" sz="1400" b="1" dirty="0" smtClean="0">
                <a:latin typeface="+mj-ea"/>
                <a:ea typeface="+mj-ea"/>
              </a:rPr>
              <a:t>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1，创建菜单及子菜单栏目。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2，定义子菜单的功能API。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3，分配子菜单的API功能权限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12052"/>
            <a:ext cx="9144000" cy="162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62776"/>
            <a:ext cx="9144000" cy="292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物联网产品介绍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907704" y="1600200"/>
            <a:ext cx="5112568" cy="42050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b="1" dirty="0" smtClean="0"/>
              <a:t>目录</a:t>
            </a:r>
            <a:endParaRPr lang="en-US" altLang="zh-CN" b="1" dirty="0" smtClean="0"/>
          </a:p>
          <a:p>
            <a:pPr>
              <a:buFont typeface="Wingdings" pitchFamily="2" charset="2"/>
              <a:buChar char="l"/>
            </a:pPr>
            <a:r>
              <a:rPr lang="zh-CN" altLang="en-US" b="1" dirty="0" smtClean="0"/>
              <a:t>智慧灯杆应用平台介绍</a:t>
            </a:r>
            <a:endParaRPr lang="en-US" altLang="zh-CN" b="1" dirty="0" smtClean="0"/>
          </a:p>
          <a:p>
            <a:pPr>
              <a:buFont typeface="Wingdings" pitchFamily="2" charset="2"/>
              <a:buChar char="l"/>
            </a:pPr>
            <a:r>
              <a:rPr lang="zh-CN" altLang="en-US" b="1" dirty="0" smtClean="0"/>
              <a:t>物联网平台介绍</a:t>
            </a:r>
            <a:endParaRPr lang="en-US" altLang="zh-CN" b="1" dirty="0" smtClean="0"/>
          </a:p>
          <a:p>
            <a:pPr>
              <a:buFont typeface="Wingdings" pitchFamily="2" charset="2"/>
              <a:buChar char="l"/>
            </a:pPr>
            <a:r>
              <a:rPr lang="zh-CN" altLang="en-US" b="1" dirty="0" smtClean="0"/>
              <a:t>盒子 </a:t>
            </a:r>
            <a:r>
              <a:rPr lang="en-US" altLang="zh-CN" b="1" dirty="0" smtClean="0"/>
              <a:t>– 网关</a:t>
            </a:r>
          </a:p>
          <a:p>
            <a:pPr>
              <a:buFont typeface="Wingdings" pitchFamily="2" charset="2"/>
              <a:buChar char="l"/>
            </a:pPr>
            <a:r>
              <a:rPr lang="zh-CN" altLang="en-US" b="1" dirty="0" smtClean="0"/>
              <a:t>物联网其它应用领域</a:t>
            </a:r>
            <a:endParaRPr lang="zh-CN" altLang="en-US" b="1" dirty="0" smtClean="0"/>
          </a:p>
          <a:p>
            <a:pPr>
              <a:buFont typeface="Wingdings" pitchFamily="2" charset="2"/>
              <a:buChar char="l"/>
            </a:pPr>
            <a:r>
              <a:rPr lang="zh-CN" altLang="en-US" b="1" dirty="0" smtClean="0"/>
              <a:t>物联网平台总体规划</a:t>
            </a:r>
            <a:endParaRPr lang="en-US" altLang="zh-CN" b="1" dirty="0" smtClean="0"/>
          </a:p>
          <a:p>
            <a:pPr>
              <a:buFont typeface="Wingdings" pitchFamily="2" charset="2"/>
              <a:buChar char="l"/>
            </a:pPr>
            <a:r>
              <a:rPr lang="zh-CN" altLang="en-US" b="1" dirty="0" smtClean="0"/>
              <a:t>物联网平台系统架构</a:t>
            </a:r>
            <a:endParaRPr lang="en-US" altLang="zh-CN" b="1" dirty="0" smtClean="0"/>
          </a:p>
          <a:p>
            <a:pPr>
              <a:buFont typeface="Wingdings" pitchFamily="2" charset="2"/>
              <a:buChar char="l"/>
            </a:pPr>
            <a:r>
              <a:rPr lang="zh-CN" altLang="en-US" b="1" dirty="0" smtClean="0"/>
              <a:t>物联网平台业务架构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智慧灯杆：系统管理</a:t>
            </a:r>
            <a:r>
              <a:rPr lang="en-US" altLang="zh-CN" b="1" dirty="0" smtClean="0">
                <a:latin typeface="+mj-ea"/>
              </a:rPr>
              <a:t>-</a:t>
            </a:r>
            <a:r>
              <a:rPr lang="zh-CN" altLang="en-US" b="1" dirty="0" smtClean="0">
                <a:latin typeface="+mj-ea"/>
              </a:rPr>
              <a:t>项目管理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系统管理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项目管理：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1，为方便设备的管理，所有设备必须归属项目管理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2，创建项目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20888"/>
            <a:ext cx="9172851" cy="209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智慧灯杆：数字</a:t>
            </a:r>
            <a:r>
              <a:rPr lang="zh-CN" altLang="en-US" b="1" dirty="0" smtClean="0">
                <a:latin typeface="+mj-ea"/>
              </a:rPr>
              <a:t>可视化分析</a:t>
            </a:r>
            <a:endParaRPr lang="zh-CN" altLang="en-US" b="1" dirty="0">
              <a:latin typeface="+mj-ea"/>
            </a:endParaRP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202652"/>
            <a:ext cx="5364087" cy="168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7242" y="5445224"/>
            <a:ext cx="3786758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1242978"/>
            <a:ext cx="3779912" cy="422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50329" y="1234852"/>
            <a:ext cx="211375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077072"/>
            <a:ext cx="5364087" cy="11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1234852"/>
            <a:ext cx="3275855" cy="134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2564905"/>
            <a:ext cx="5364088" cy="151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物联网平台介绍</a:t>
            </a:r>
            <a:endParaRPr lang="zh-CN" altLang="en-US" b="1" dirty="0">
              <a:latin typeface="+mj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1"/>
          </p:nvPr>
        </p:nvSpPr>
        <p:spPr>
          <a:xfrm>
            <a:off x="2483768" y="1844824"/>
            <a:ext cx="3744416" cy="639762"/>
          </a:xfrm>
        </p:spPr>
        <p:txBody>
          <a:bodyPr/>
          <a:lstStyle/>
          <a:p>
            <a:r>
              <a:rPr lang="zh-CN" altLang="en-US" dirty="0" smtClean="0"/>
              <a:t>物联网平台介绍</a:t>
            </a:r>
            <a:endParaRPr lang="zh-CN" altLang="en-US" dirty="0"/>
          </a:p>
        </p:txBody>
      </p:sp>
      <p:sp>
        <p:nvSpPr>
          <p:cNvPr id="7" name="内容占位符 5"/>
          <p:cNvSpPr>
            <a:spLocks noGrp="1"/>
          </p:cNvSpPr>
          <p:nvPr>
            <p:ph sz="half" idx="2"/>
          </p:nvPr>
        </p:nvSpPr>
        <p:spPr>
          <a:xfrm>
            <a:off x="2483768" y="2484586"/>
            <a:ext cx="3744416" cy="154215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设备属性</a:t>
            </a:r>
            <a:r>
              <a:rPr lang="zh-CN" altLang="en-US" dirty="0" smtClean="0"/>
              <a:t>可适配</a:t>
            </a:r>
            <a:endParaRPr lang="en-US" altLang="zh-CN" dirty="0" smtClean="0"/>
          </a:p>
          <a:p>
            <a:r>
              <a:rPr lang="zh-CN" altLang="en-US" dirty="0" smtClean="0"/>
              <a:t>触发规则定义</a:t>
            </a:r>
            <a:endParaRPr lang="en-US" altLang="zh-CN" dirty="0" smtClean="0"/>
          </a:p>
          <a:p>
            <a:r>
              <a:rPr lang="zh-CN" altLang="en-US" dirty="0" smtClean="0"/>
              <a:t>规则引擎</a:t>
            </a:r>
            <a:endParaRPr lang="en-US" altLang="zh-CN" dirty="0" smtClean="0"/>
          </a:p>
          <a:p>
            <a:r>
              <a:rPr lang="zh-CN" altLang="en-US" dirty="0" smtClean="0"/>
              <a:t>数据的清洗及存储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物</a:t>
            </a:r>
            <a:r>
              <a:rPr lang="zh-CN" altLang="en-US" b="1" dirty="0" smtClean="0">
                <a:latin typeface="+mj-ea"/>
              </a:rPr>
              <a:t>联网平台：设备属性及方法</a:t>
            </a:r>
            <a:endParaRPr lang="zh-CN" altLang="en-US" b="1" dirty="0">
              <a:latin typeface="+mj-ea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4"/>
            <a:ext cx="914400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六边形 5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设备属性与方法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87624" y="1120676"/>
            <a:ext cx="795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设备属性与方法定义：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</a:t>
            </a:r>
            <a:r>
              <a:rPr lang="en-US" altLang="zh-CN" sz="1400" b="1" dirty="0" smtClean="0">
                <a:latin typeface="+mj-ea"/>
                <a:ea typeface="+mj-ea"/>
              </a:rPr>
              <a:t>，对设备的属性进行自定义。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2</a:t>
            </a:r>
            <a:r>
              <a:rPr lang="en-US" altLang="zh-CN" sz="1400" b="1" dirty="0" smtClean="0">
                <a:latin typeface="+mj-ea"/>
                <a:ea typeface="+mj-ea"/>
              </a:rPr>
              <a:t>，对设备的方法进行定义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32857"/>
            <a:ext cx="9144000" cy="1872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物联网</a:t>
            </a:r>
            <a:r>
              <a:rPr lang="zh-CN" altLang="en-US" b="1" dirty="0" smtClean="0">
                <a:latin typeface="+mj-ea"/>
              </a:rPr>
              <a:t>平台：联动条件定义</a:t>
            </a:r>
            <a:endParaRPr lang="zh-CN" altLang="en-US" b="1" dirty="0">
              <a:latin typeface="+mj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57854"/>
            <a:ext cx="9169424" cy="22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设备</a:t>
            </a:r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联动条件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1120676"/>
            <a:ext cx="795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设备联动条件定义：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</a:t>
            </a:r>
            <a:r>
              <a:rPr lang="en-US" altLang="zh-CN" sz="1400" b="1" dirty="0" smtClean="0">
                <a:latin typeface="+mj-ea"/>
                <a:ea typeface="+mj-ea"/>
              </a:rPr>
              <a:t>，对设备的联动条件定义。</a:t>
            </a:r>
            <a:endParaRPr lang="en-US" altLang="zh-CN" sz="1400" b="1" dirty="0" smtClean="0">
              <a:latin typeface="+mj-ea"/>
              <a:ea typeface="+mj-ea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437112"/>
            <a:ext cx="9144000" cy="242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物联网</a:t>
            </a:r>
            <a:r>
              <a:rPr lang="zh-CN" altLang="en-US" b="1" dirty="0" smtClean="0">
                <a:latin typeface="+mj-ea"/>
              </a:rPr>
              <a:t>平台：联动动作定义</a:t>
            </a:r>
            <a:endParaRPr lang="zh-CN" altLang="en-US" b="1" dirty="0">
              <a:latin typeface="+mj-ea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59772"/>
            <a:ext cx="9184381" cy="1925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设备联动动作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1120676"/>
            <a:ext cx="795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设备联动动作定义：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</a:t>
            </a:r>
            <a:r>
              <a:rPr lang="en-US" altLang="zh-CN" sz="1400" b="1" dirty="0" smtClean="0">
                <a:latin typeface="+mj-ea"/>
                <a:ea typeface="+mj-ea"/>
              </a:rPr>
              <a:t>，对设备的联动作定义。</a:t>
            </a:r>
            <a:endParaRPr lang="en-US" altLang="zh-CN" sz="1400" b="1" dirty="0" smtClean="0">
              <a:latin typeface="+mj-ea"/>
              <a:ea typeface="+mj-ea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86684"/>
            <a:ext cx="91440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物联网</a:t>
            </a:r>
            <a:r>
              <a:rPr lang="zh-CN" altLang="en-US" b="1" dirty="0" smtClean="0">
                <a:latin typeface="+mj-ea"/>
              </a:rPr>
              <a:t>平台：规则引擎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规则</a:t>
            </a:r>
            <a:endParaRPr lang="en-US" altLang="zh-CN" sz="1400" b="1" dirty="0" smtClean="0">
              <a:solidFill>
                <a:schemeClr val="bg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引擎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1120676"/>
            <a:ext cx="795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设备联动动作定义：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</a:t>
            </a:r>
            <a:r>
              <a:rPr lang="en-US" altLang="zh-CN" sz="1400" b="1" dirty="0" smtClean="0">
                <a:latin typeface="+mj-ea"/>
                <a:ea typeface="+mj-ea"/>
              </a:rPr>
              <a:t>，对设备的联动作定义。</a:t>
            </a:r>
            <a:endParaRPr lang="en-US" altLang="zh-CN" sz="1400" b="1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物联网</a:t>
            </a:r>
            <a:r>
              <a:rPr lang="zh-CN" altLang="en-US" b="1" dirty="0" smtClean="0">
                <a:latin typeface="+mj-ea"/>
              </a:rPr>
              <a:t>平台：数据的清洗及存储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数据清洗与存储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1120676"/>
            <a:ext cx="795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设备联动动作定义：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</a:t>
            </a:r>
            <a:r>
              <a:rPr lang="en-US" altLang="zh-CN" sz="1400" b="1" dirty="0" smtClean="0">
                <a:latin typeface="+mj-ea"/>
                <a:ea typeface="+mj-ea"/>
              </a:rPr>
              <a:t>，对设备的联动作定义。</a:t>
            </a:r>
            <a:endParaRPr lang="en-US" altLang="zh-CN" sz="1400" b="1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物联网平台盒子介绍</a:t>
            </a:r>
            <a:endParaRPr lang="zh-CN" altLang="en-US" b="1" dirty="0">
              <a:latin typeface="+mj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1"/>
          </p:nvPr>
        </p:nvSpPr>
        <p:spPr>
          <a:xfrm>
            <a:off x="2483768" y="1844824"/>
            <a:ext cx="3744416" cy="639762"/>
          </a:xfrm>
        </p:spPr>
        <p:txBody>
          <a:bodyPr/>
          <a:lstStyle/>
          <a:p>
            <a:r>
              <a:rPr lang="zh-CN" altLang="en-US" dirty="0" smtClean="0"/>
              <a:t>物联网平台盒子介绍</a:t>
            </a:r>
            <a:endParaRPr lang="zh-CN" altLang="en-US" dirty="0"/>
          </a:p>
        </p:txBody>
      </p:sp>
      <p:sp>
        <p:nvSpPr>
          <p:cNvPr id="7" name="内容占位符 5"/>
          <p:cNvSpPr>
            <a:spLocks noGrp="1"/>
          </p:cNvSpPr>
          <p:nvPr>
            <p:ph sz="half" idx="2"/>
          </p:nvPr>
        </p:nvSpPr>
        <p:spPr>
          <a:xfrm>
            <a:off x="2483768" y="2484586"/>
            <a:ext cx="3744416" cy="1542157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网关</a:t>
            </a:r>
            <a:endParaRPr lang="en-US" altLang="zh-CN" dirty="0" smtClean="0"/>
          </a:p>
          <a:p>
            <a:r>
              <a:rPr lang="zh-CN" altLang="en-US" dirty="0" smtClean="0"/>
              <a:t>集成大部份硬件设备的协议</a:t>
            </a:r>
            <a:endParaRPr lang="en-US" altLang="zh-CN" dirty="0" smtClean="0"/>
          </a:p>
          <a:p>
            <a:r>
              <a:rPr lang="zh-CN" altLang="en-US" dirty="0" smtClean="0"/>
              <a:t>规则引擎</a:t>
            </a:r>
            <a:endParaRPr lang="en-US" altLang="zh-CN" dirty="0" smtClean="0"/>
          </a:p>
          <a:p>
            <a:r>
              <a:rPr lang="zh-CN" altLang="en-US" dirty="0" smtClean="0"/>
              <a:t>安全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物联网</a:t>
            </a:r>
            <a:r>
              <a:rPr lang="zh-CN" altLang="en-US" b="1" dirty="0" smtClean="0">
                <a:latin typeface="+mj-ea"/>
              </a:rPr>
              <a:t>：其它应用领域</a:t>
            </a:r>
            <a:endParaRPr lang="zh-CN" altLang="en-US" b="1" dirty="0">
              <a:latin typeface="+mj-ea"/>
            </a:endParaRP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62710"/>
            <a:ext cx="9144000" cy="54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智慧灯杆应用平台介绍</a:t>
            </a:r>
            <a:endParaRPr lang="zh-CN" altLang="en-US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483768" y="1628800"/>
            <a:ext cx="3744416" cy="639762"/>
          </a:xfrm>
        </p:spPr>
        <p:txBody>
          <a:bodyPr/>
          <a:lstStyle/>
          <a:p>
            <a:r>
              <a:rPr lang="zh-CN" altLang="en-US" dirty="0" smtClean="0"/>
              <a:t>智慧灯杆应用平台介绍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2483768" y="2268562"/>
            <a:ext cx="3744416" cy="1542157"/>
          </a:xfrm>
        </p:spPr>
        <p:txBody>
          <a:bodyPr/>
          <a:lstStyle/>
          <a:p>
            <a:r>
              <a:rPr lang="zh-CN" altLang="en-US" dirty="0" smtClean="0"/>
              <a:t>灯杆绑定设备简介</a:t>
            </a:r>
            <a:endParaRPr lang="en-US" altLang="zh-CN" dirty="0" smtClean="0"/>
          </a:p>
          <a:p>
            <a:r>
              <a:rPr lang="zh-CN" altLang="en-US" dirty="0" smtClean="0"/>
              <a:t>设备操作简介</a:t>
            </a:r>
            <a:endParaRPr lang="en-US" altLang="zh-CN" dirty="0" smtClean="0"/>
          </a:p>
          <a:p>
            <a:r>
              <a:rPr lang="zh-CN" altLang="en-US" dirty="0" smtClean="0"/>
              <a:t>数字可视化分析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4077072"/>
            <a:ext cx="9144000" cy="1286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智慧灯杆：</a:t>
            </a:r>
            <a:endParaRPr lang="en-US" altLang="zh-CN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      以灯杆为载体，将智慧照明，安防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监控，信息发布，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语音广播，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环境监测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，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雷达监控，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公共</a:t>
            </a:r>
            <a:r>
              <a:rPr lang="en-US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WIFI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，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一键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求助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，绿色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充电，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广告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互动等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功能集于一体，实际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设备间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的关联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互动。  </a:t>
            </a:r>
            <a:endParaRPr lang="zh-CN" altLang="en-US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物联网整体平台总体规划</a:t>
            </a:r>
            <a:endParaRPr lang="zh-CN" altLang="en-US" b="1" dirty="0"/>
          </a:p>
        </p:txBody>
      </p:sp>
      <p:pic>
        <p:nvPicPr>
          <p:cNvPr id="8" name="图片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916832"/>
            <a:ext cx="9144000" cy="496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物联网整体平台系统架构</a:t>
            </a:r>
            <a:endParaRPr lang="zh-CN" altLang="en-US" b="1" dirty="0"/>
          </a:p>
        </p:txBody>
      </p:sp>
      <p:pic>
        <p:nvPicPr>
          <p:cNvPr id="5" name="图片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28800"/>
            <a:ext cx="9144000" cy="525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物联网整体业务架构</a:t>
            </a:r>
            <a:endParaRPr lang="zh-CN" altLang="en-US" b="1" dirty="0"/>
          </a:p>
        </p:txBody>
      </p:sp>
      <p:pic>
        <p:nvPicPr>
          <p:cNvPr id="6" name="图片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50000" t="30000" b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60848"/>
            <a:ext cx="458300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智慧灯杆挂靠设备简介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6247600" y="303295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智慧灯杆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7975792" y="2516899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视频监控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7975792" y="3549014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信息发布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6247600" y="1484784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智慧照明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6247600" y="4581128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环境监测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4427984" y="3549014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雷达</a:t>
            </a:r>
            <a:endParaRPr lang="en-US" altLang="zh-CN" sz="1400" b="1" dirty="0" smtClean="0">
              <a:solidFill>
                <a:schemeClr val="bg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监测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2" name="六边形 11"/>
          <p:cNvSpPr/>
          <p:nvPr/>
        </p:nvSpPr>
        <p:spPr>
          <a:xfrm>
            <a:off x="4427984" y="2516899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公共</a:t>
            </a:r>
            <a:endParaRPr lang="en-US" altLang="zh-CN" sz="1400" b="1" dirty="0" smtClean="0">
              <a:solidFill>
                <a:schemeClr val="bg2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400" b="1" dirty="0" smtClean="0">
                <a:solidFill>
                  <a:schemeClr val="bg2"/>
                </a:solidFill>
                <a:latin typeface="+mj-ea"/>
                <a:ea typeface="+mj-ea"/>
              </a:rPr>
              <a:t>Wi-Fi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7975792" y="1484784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一键求助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427984" y="1484784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充电桩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4427984" y="4581128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智能柜锁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7975792" y="4581128"/>
            <a:ext cx="1060704" cy="91440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2"/>
                </a:solidFill>
                <a:latin typeface="+mj-ea"/>
                <a:ea typeface="+mj-ea"/>
              </a:rPr>
              <a:t>公共广播</a:t>
            </a:r>
            <a:endParaRPr lang="zh-CN" altLang="en-US" sz="14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rot="16200000" flipV="1">
            <a:off x="5148064" y="2348880"/>
            <a:ext cx="1440160" cy="720080"/>
          </a:xfrm>
          <a:prstGeom prst="curvedConnector3">
            <a:avLst>
              <a:gd name="adj1" fmla="val 50000"/>
            </a:avLst>
          </a:prstGeom>
          <a:ln w="63500" cmpd="sng">
            <a:solidFill>
              <a:srgbClr val="92D050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5" idx="3"/>
          </p:cNvCxnSpPr>
          <p:nvPr/>
        </p:nvCxnSpPr>
        <p:spPr>
          <a:xfrm rot="10800000">
            <a:off x="5508104" y="2924944"/>
            <a:ext cx="739496" cy="565212"/>
          </a:xfrm>
          <a:prstGeom prst="curvedConnector3">
            <a:avLst>
              <a:gd name="adj1" fmla="val 50000"/>
            </a:avLst>
          </a:prstGeom>
          <a:ln w="63500" cmpd="sng">
            <a:solidFill>
              <a:srgbClr val="92D050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10800000" flipV="1">
            <a:off x="5508104" y="3501008"/>
            <a:ext cx="648072" cy="504056"/>
          </a:xfrm>
          <a:prstGeom prst="curvedConnector3">
            <a:avLst>
              <a:gd name="adj1" fmla="val 50000"/>
            </a:avLst>
          </a:prstGeom>
          <a:ln w="63500" cmpd="sng">
            <a:solidFill>
              <a:srgbClr val="92D050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5400000">
            <a:off x="5148064" y="3933056"/>
            <a:ext cx="1440160" cy="720080"/>
          </a:xfrm>
          <a:prstGeom prst="curvedConnector3">
            <a:avLst>
              <a:gd name="adj1" fmla="val 50000"/>
            </a:avLst>
          </a:prstGeom>
          <a:ln w="63500" cmpd="sng">
            <a:solidFill>
              <a:srgbClr val="92D050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6751656" y="2420888"/>
            <a:ext cx="0" cy="576064"/>
          </a:xfrm>
          <a:prstGeom prst="straightConnector1">
            <a:avLst/>
          </a:prstGeom>
          <a:ln w="63500" cmpd="sng">
            <a:solidFill>
              <a:srgbClr val="92D050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6751656" y="3933056"/>
            <a:ext cx="0" cy="648072"/>
          </a:xfrm>
          <a:prstGeom prst="straightConnector1">
            <a:avLst/>
          </a:prstGeom>
          <a:ln w="63500" cmpd="sng">
            <a:solidFill>
              <a:srgbClr val="92D050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/>
          <p:cNvCxnSpPr/>
          <p:nvPr/>
        </p:nvCxnSpPr>
        <p:spPr>
          <a:xfrm rot="5400000" flipH="1" flipV="1">
            <a:off x="6876256" y="2348880"/>
            <a:ext cx="1512168" cy="648072"/>
          </a:xfrm>
          <a:prstGeom prst="curvedConnector3">
            <a:avLst>
              <a:gd name="adj1" fmla="val 50000"/>
            </a:avLst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6" idx="3"/>
          </p:cNvCxnSpPr>
          <p:nvPr/>
        </p:nvCxnSpPr>
        <p:spPr>
          <a:xfrm flipV="1">
            <a:off x="7308304" y="2974099"/>
            <a:ext cx="667488" cy="454901"/>
          </a:xfrm>
          <a:prstGeom prst="curvedConnector3">
            <a:avLst>
              <a:gd name="adj1" fmla="val 50000"/>
            </a:avLst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>
            <a:stCxn id="5" idx="0"/>
            <a:endCxn id="7" idx="3"/>
          </p:cNvCxnSpPr>
          <p:nvPr/>
        </p:nvCxnSpPr>
        <p:spPr>
          <a:xfrm>
            <a:off x="7308304" y="3490156"/>
            <a:ext cx="667488" cy="516058"/>
          </a:xfrm>
          <a:prstGeom prst="curvedConnector3">
            <a:avLst>
              <a:gd name="adj1" fmla="val 50000"/>
            </a:avLst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/>
          <p:cNvCxnSpPr/>
          <p:nvPr/>
        </p:nvCxnSpPr>
        <p:spPr>
          <a:xfrm rot="16200000" flipH="1">
            <a:off x="6876256" y="3933056"/>
            <a:ext cx="1512168" cy="648072"/>
          </a:xfrm>
          <a:prstGeom prst="curvedConnector3">
            <a:avLst>
              <a:gd name="adj1" fmla="val 50000"/>
            </a:avLst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412776"/>
            <a:ext cx="43074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72008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latin typeface="+mj-ea"/>
              </a:rPr>
              <a:t>智慧灯杆主控台</a:t>
            </a:r>
            <a:r>
              <a:rPr lang="en-US" altLang="zh-CN" b="1" dirty="0" smtClean="0">
                <a:latin typeface="+mj-ea"/>
              </a:rPr>
              <a:t>3D效果图</a:t>
            </a:r>
            <a:endParaRPr lang="zh-CN" altLang="en-US" b="1" dirty="0">
              <a:latin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08400"/>
            <a:ext cx="9144000" cy="44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512" y="836712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①工业园区3D效果图</a:t>
            </a:r>
          </a:p>
          <a:p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②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+mj-ea"/>
                <a:ea typeface="+mj-ea"/>
              </a:rPr>
              <a:t>统计设备概况</a:t>
            </a:r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solidFill>
                  <a:srgbClr val="FFC000"/>
                </a:solidFill>
                <a:latin typeface="+mj-ea"/>
                <a:ea typeface="+mj-ea"/>
              </a:rPr>
              <a:t>设备的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+mj-ea"/>
                <a:ea typeface="+mj-ea"/>
              </a:rPr>
              <a:t>在线，离线及故障数</a:t>
            </a:r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)</a:t>
            </a:r>
          </a:p>
          <a:p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③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+mj-ea"/>
                <a:ea typeface="+mj-ea"/>
              </a:rPr>
              <a:t>统计照明节能数据</a:t>
            </a:r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(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+mj-ea"/>
                <a:ea typeface="+mj-ea"/>
              </a:rPr>
              <a:t>亮灯率，故障率及节能量</a:t>
            </a:r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)</a:t>
            </a:r>
          </a:p>
          <a:p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④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+mj-ea"/>
                <a:ea typeface="+mj-ea"/>
              </a:rPr>
              <a:t>统计雷达监控的人流量</a:t>
            </a:r>
            <a:endParaRPr lang="en-US" altLang="zh-CN" sz="16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⑤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+mj-ea"/>
                <a:ea typeface="+mj-ea"/>
              </a:rPr>
              <a:t>安防监控视频</a:t>
            </a:r>
            <a:endParaRPr lang="en-US" altLang="zh-CN" sz="16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r>
              <a:rPr lang="en-US" altLang="zh-CN" sz="1600" b="1" dirty="0" smtClean="0">
                <a:solidFill>
                  <a:srgbClr val="FFC000"/>
                </a:solidFill>
                <a:latin typeface="+mj-ea"/>
                <a:ea typeface="+mj-ea"/>
              </a:rPr>
              <a:t>⑥</a:t>
            </a:r>
            <a:r>
              <a:rPr lang="en-US" altLang="zh-CN" sz="1600" b="1" dirty="0" err="1" smtClean="0">
                <a:solidFill>
                  <a:srgbClr val="FFC000"/>
                </a:solidFill>
                <a:latin typeface="+mj-ea"/>
                <a:ea typeface="+mj-ea"/>
              </a:rPr>
              <a:t>环境监测指标</a:t>
            </a:r>
            <a:endParaRPr lang="zh-CN" altLang="en-US" sz="1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7" name="流程图: 联系 6"/>
          <p:cNvSpPr/>
          <p:nvPr/>
        </p:nvSpPr>
        <p:spPr>
          <a:xfrm>
            <a:off x="4644008" y="3645024"/>
            <a:ext cx="360040" cy="28803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1</a:t>
            </a:r>
            <a:endParaRPr lang="zh-CN" altLang="en-US" b="1" dirty="0"/>
          </a:p>
        </p:txBody>
      </p:sp>
      <p:sp>
        <p:nvSpPr>
          <p:cNvPr id="8" name="流程图: 联系 7"/>
          <p:cNvSpPr/>
          <p:nvPr/>
        </p:nvSpPr>
        <p:spPr>
          <a:xfrm>
            <a:off x="971600" y="3645024"/>
            <a:ext cx="360040" cy="28803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</a:t>
            </a:r>
            <a:endParaRPr lang="zh-CN" altLang="en-US" b="1" dirty="0"/>
          </a:p>
        </p:txBody>
      </p:sp>
      <p:sp>
        <p:nvSpPr>
          <p:cNvPr id="9" name="流程图: 联系 8"/>
          <p:cNvSpPr/>
          <p:nvPr/>
        </p:nvSpPr>
        <p:spPr>
          <a:xfrm>
            <a:off x="971600" y="5320258"/>
            <a:ext cx="360040" cy="28803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3</a:t>
            </a:r>
            <a:endParaRPr lang="zh-CN" altLang="en-US" b="1" dirty="0"/>
          </a:p>
        </p:txBody>
      </p:sp>
      <p:sp>
        <p:nvSpPr>
          <p:cNvPr id="10" name="流程图: 联系 9"/>
          <p:cNvSpPr/>
          <p:nvPr/>
        </p:nvSpPr>
        <p:spPr>
          <a:xfrm>
            <a:off x="4644008" y="5320258"/>
            <a:ext cx="360040" cy="28803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4</a:t>
            </a:r>
            <a:endParaRPr lang="zh-CN" altLang="en-US" b="1" dirty="0"/>
          </a:p>
        </p:txBody>
      </p:sp>
      <p:sp>
        <p:nvSpPr>
          <p:cNvPr id="11" name="流程图: 联系 10"/>
          <p:cNvSpPr/>
          <p:nvPr/>
        </p:nvSpPr>
        <p:spPr>
          <a:xfrm>
            <a:off x="7884368" y="3645024"/>
            <a:ext cx="360040" cy="28803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5</a:t>
            </a:r>
            <a:endParaRPr lang="zh-CN" altLang="en-US" b="1" dirty="0"/>
          </a:p>
        </p:txBody>
      </p:sp>
      <p:sp>
        <p:nvSpPr>
          <p:cNvPr id="12" name="流程图: 联系 11"/>
          <p:cNvSpPr/>
          <p:nvPr/>
        </p:nvSpPr>
        <p:spPr>
          <a:xfrm>
            <a:off x="7884368" y="5320258"/>
            <a:ext cx="360040" cy="28803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6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智慧灯杆：智慧照明设备介绍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980728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智慧照明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980728"/>
            <a:ext cx="79563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智慧照明设备介绍：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</a:t>
            </a:r>
            <a:r>
              <a:rPr lang="zh-CN" altLang="en-US" sz="1400" b="1" dirty="0" smtClean="0">
                <a:latin typeface="+mj-ea"/>
                <a:ea typeface="+mj-ea"/>
              </a:rPr>
              <a:t>通过经纬度，光照亮度检测，人车流量自动控制及人工远程控制策略等手段，实现城市照明智能分析、智能控制、自动监测、主动告警等智慧功能和人性化管理，达到提高工作效率、提高服务水平、节能减排的目标。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2，实现灯分组的定义及灯分配所属组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3，实现单灯或PLC组的开关灯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4，实现灯的任务创建及后台JOB的自动调度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5，实现设备间的联动规则配置，实现设备间的联动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780928"/>
            <a:ext cx="847197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33256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65095" y="2784708"/>
            <a:ext cx="678904" cy="1701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图片 33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0" y="4509120"/>
            <a:ext cx="543609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图片 35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5436096" y="4509120"/>
            <a:ext cx="370790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智慧灯杆：视频监控设备介绍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05273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视频监控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052736"/>
            <a:ext cx="795637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视频监控设备介绍：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</a:t>
            </a:r>
            <a:r>
              <a:rPr lang="zh-CN" altLang="en-US" sz="1400" b="1" dirty="0" smtClean="0">
                <a:latin typeface="+mj-ea"/>
                <a:ea typeface="+mj-ea"/>
              </a:rPr>
              <a:t>利用计算机视觉技术对现场人与物体进行识别、分析和处理，自动分析对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   </a:t>
            </a:r>
            <a:r>
              <a:rPr lang="zh-CN" altLang="en-US" sz="1400" b="1" dirty="0" smtClean="0">
                <a:latin typeface="+mj-ea"/>
                <a:ea typeface="+mj-ea"/>
              </a:rPr>
              <a:t>监控场景中的变化进行定位和跟踪，分析和判断目标的行为，能在异常情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   </a:t>
            </a:r>
            <a:r>
              <a:rPr lang="zh-CN" altLang="en-US" sz="1400" b="1" dirty="0" smtClean="0">
                <a:latin typeface="+mj-ea"/>
                <a:ea typeface="+mj-ea"/>
              </a:rPr>
              <a:t>况发生时及时发出警报，为政府安全管理部门及时决策，采取正确行动提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   </a:t>
            </a:r>
            <a:r>
              <a:rPr lang="zh-CN" altLang="en-US" sz="1400" b="1" dirty="0" smtClean="0">
                <a:latin typeface="+mj-ea"/>
                <a:ea typeface="+mj-ea"/>
              </a:rPr>
              <a:t>供支持。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2，实现多路视频的配置监控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3，实现设备间的联动规则配置，实现设备间的联动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9277"/>
            <a:ext cx="9156660" cy="139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77072"/>
            <a:ext cx="9144000" cy="278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智慧灯杆：信息发布设备介绍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信息发布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信息发布</a:t>
            </a:r>
            <a:r>
              <a:rPr lang="en-US" altLang="zh-CN" sz="1400" b="1" dirty="0" smtClean="0">
                <a:latin typeface="+mj-ea"/>
                <a:ea typeface="+mj-ea"/>
              </a:rPr>
              <a:t>(LED</a:t>
            </a:r>
            <a:r>
              <a:rPr lang="zh-CN" altLang="en-US" sz="1400" b="1" dirty="0" smtClean="0">
                <a:latin typeface="+mj-ea"/>
                <a:ea typeface="+mj-ea"/>
              </a:rPr>
              <a:t>设备</a:t>
            </a:r>
            <a:r>
              <a:rPr lang="en-US" altLang="zh-CN" sz="1400" b="1" dirty="0" smtClean="0">
                <a:latin typeface="+mj-ea"/>
                <a:ea typeface="+mj-ea"/>
              </a:rPr>
              <a:t>)</a:t>
            </a:r>
            <a:r>
              <a:rPr lang="zh-CN" altLang="en-US" sz="1400" b="1" dirty="0" smtClean="0">
                <a:latin typeface="+mj-ea"/>
                <a:ea typeface="+mj-ea"/>
              </a:rPr>
              <a:t>介绍：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</a:t>
            </a:r>
            <a:r>
              <a:rPr lang="zh-CN" altLang="en-US" sz="1400" b="1" dirty="0" smtClean="0">
                <a:latin typeface="+mj-ea"/>
                <a:ea typeface="+mj-ea"/>
              </a:rPr>
              <a:t>通过</a:t>
            </a:r>
            <a:r>
              <a:rPr lang="en-US" altLang="zh-CN" sz="1400" b="1" dirty="0" smtClean="0">
                <a:latin typeface="+mj-ea"/>
                <a:ea typeface="+mj-ea"/>
              </a:rPr>
              <a:t>LED</a:t>
            </a:r>
            <a:r>
              <a:rPr lang="zh-CN" altLang="en-US" sz="1400" b="1" dirty="0" smtClean="0">
                <a:latin typeface="+mj-ea"/>
                <a:ea typeface="+mj-ea"/>
              </a:rPr>
              <a:t>电子显示屏发布广告信息，政府部门公共信息、警示信息、提示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    </a:t>
            </a:r>
            <a:r>
              <a:rPr lang="zh-CN" altLang="en-US" sz="1400" b="1" dirty="0" smtClean="0">
                <a:latin typeface="+mj-ea"/>
                <a:ea typeface="+mj-ea"/>
              </a:rPr>
              <a:t>信息，并与智能安防相结合，正常时用于道路警示标识，在道路上出现状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    </a:t>
            </a:r>
            <a:r>
              <a:rPr lang="zh-CN" altLang="en-US" sz="1400" b="1" dirty="0" smtClean="0">
                <a:latin typeface="+mj-ea"/>
                <a:ea typeface="+mj-ea"/>
              </a:rPr>
              <a:t>况时，发布预警信息。 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2，实现媒体库，节目库，分组创建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3，实现LED屏的开关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4，实现屏的任务创建及后台JOB的自动调度</a:t>
            </a:r>
          </a:p>
          <a:p>
            <a:r>
              <a:rPr lang="en-US" altLang="zh-CN" sz="1400" b="1" dirty="0" smtClean="0">
                <a:latin typeface="+mj-ea"/>
                <a:ea typeface="+mj-ea"/>
              </a:rPr>
              <a:t>5，实现设备间的联动规则配置，实现设备间的联动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8424" y="908720"/>
            <a:ext cx="755576" cy="199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924944"/>
            <a:ext cx="91440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077072"/>
            <a:ext cx="914400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085184"/>
            <a:ext cx="914400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000326"/>
            <a:ext cx="9144000" cy="885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智慧灯杆：环境监测设备介绍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4912" y="1120676"/>
            <a:ext cx="1060704" cy="914400"/>
          </a:xfrm>
          <a:prstGeom prst="hexagon">
            <a:avLst/>
          </a:prstGeom>
          <a:ln w="47625" cmpd="sng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+mj-ea"/>
              </a:rPr>
              <a:t>环境监测</a:t>
            </a:r>
            <a:endParaRPr lang="zh-CN" altLang="en-US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7624" y="1120676"/>
            <a:ext cx="795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环境监测设备介绍：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1，</a:t>
            </a:r>
            <a:r>
              <a:rPr lang="zh-CN" altLang="en-US" sz="1400" b="1" dirty="0" smtClean="0">
                <a:latin typeface="+mj-ea"/>
                <a:ea typeface="+mj-ea"/>
              </a:rPr>
              <a:t>探测区域内的环境和气象指标，为环境治理提供数据支撑。 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r>
              <a:rPr lang="en-US" altLang="zh-CN" sz="1400" b="1" dirty="0" smtClean="0">
                <a:latin typeface="+mj-ea"/>
                <a:ea typeface="+mj-ea"/>
              </a:rPr>
              <a:t>2，实现设备间的联动规则配置，实现设备间的联动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852936"/>
            <a:ext cx="9144000" cy="158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499541"/>
            <a:ext cx="9144000" cy="235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技巧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1213</Words>
  <Application>Microsoft Office PowerPoint</Application>
  <PresentationFormat>全屏显示(4:3)</PresentationFormat>
  <Paragraphs>182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智慧让城市腾飞</vt:lpstr>
      <vt:lpstr>物联网产品介绍</vt:lpstr>
      <vt:lpstr>智慧灯杆应用平台介绍</vt:lpstr>
      <vt:lpstr>智慧灯杆挂靠设备简介</vt:lpstr>
      <vt:lpstr>智慧灯杆主控台3D效果图</vt:lpstr>
      <vt:lpstr>智慧灯杆：智慧照明设备介绍</vt:lpstr>
      <vt:lpstr>智慧灯杆：视频监控设备介绍</vt:lpstr>
      <vt:lpstr>智慧灯杆：信息发布设备介绍</vt:lpstr>
      <vt:lpstr>智慧灯杆：环境监测设备介绍</vt:lpstr>
      <vt:lpstr>智慧灯杆：雷达监测设备介绍</vt:lpstr>
      <vt:lpstr>智慧灯杆：公共Wi-Fi设备介绍</vt:lpstr>
      <vt:lpstr>智慧灯杆：联动管理</vt:lpstr>
      <vt:lpstr>智慧灯杆：灯杆管理</vt:lpstr>
      <vt:lpstr>智慧灯杆：设备管理</vt:lpstr>
      <vt:lpstr>智慧灯杆：运维管理-巡检</vt:lpstr>
      <vt:lpstr>智慧灯杆：运维管理-工单派送</vt:lpstr>
      <vt:lpstr>智慧灯杆：系统管理-用户管理</vt:lpstr>
      <vt:lpstr>智慧灯杆：系统管理-角色管理</vt:lpstr>
      <vt:lpstr>智慧灯杆：系统管理-菜单栏目</vt:lpstr>
      <vt:lpstr>智慧灯杆：系统管理-项目管理</vt:lpstr>
      <vt:lpstr>智慧灯杆：数字可视化分析</vt:lpstr>
      <vt:lpstr>物联网平台介绍</vt:lpstr>
      <vt:lpstr>物联网平台：设备属性及方法</vt:lpstr>
      <vt:lpstr>物联网平台：联动条件定义</vt:lpstr>
      <vt:lpstr>物联网平台：联动动作定义</vt:lpstr>
      <vt:lpstr>物联网平台：规则引擎</vt:lpstr>
      <vt:lpstr>物联网平台：数据的清洗及存储</vt:lpstr>
      <vt:lpstr>物联网平台盒子介绍</vt:lpstr>
      <vt:lpstr>物联网：其它应用领域</vt:lpstr>
      <vt:lpstr>物联网整体平台总体规划</vt:lpstr>
      <vt:lpstr>物联网整体平台系统架构</vt:lpstr>
      <vt:lpstr>物联网整体业务架构</vt:lpstr>
      <vt:lpstr>幻灯片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物联网智慧园区产品介绍</dc:title>
  <dc:creator>Administrator</dc:creator>
  <cp:lastModifiedBy>Administrator</cp:lastModifiedBy>
  <cp:revision>169</cp:revision>
  <dcterms:created xsi:type="dcterms:W3CDTF">2019-12-10T06:42:00Z</dcterms:created>
  <dcterms:modified xsi:type="dcterms:W3CDTF">2019-12-12T09:13:46Z</dcterms:modified>
</cp:coreProperties>
</file>